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78" r:id="rId2"/>
    <p:sldId id="262" r:id="rId3"/>
    <p:sldId id="274" r:id="rId4"/>
    <p:sldId id="267" r:id="rId5"/>
    <p:sldId id="268" r:id="rId6"/>
    <p:sldId id="257" r:id="rId7"/>
    <p:sldId id="258" r:id="rId8"/>
    <p:sldId id="279" r:id="rId9"/>
    <p:sldId id="261" r:id="rId10"/>
    <p:sldId id="280" r:id="rId11"/>
    <p:sldId id="265" r:id="rId12"/>
    <p:sldId id="266" r:id="rId13"/>
    <p:sldId id="281" r:id="rId14"/>
    <p:sldId id="273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van Aranguren" initials="IA" lastIdx="1" clrIdx="0">
    <p:extLst>
      <p:ext uri="{19B8F6BF-5375-455C-9EA6-DF929625EA0E}">
        <p15:presenceInfo xmlns:p15="http://schemas.microsoft.com/office/powerpoint/2012/main" userId="78f49094504c9846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6F8FF"/>
    <a:srgbClr val="20A0C0"/>
    <a:srgbClr val="92FFF8"/>
    <a:srgbClr val="ADF82A"/>
    <a:srgbClr val="2322F9"/>
    <a:srgbClr val="E91C24"/>
    <a:srgbClr val="06082B"/>
    <a:srgbClr val="21A0C0"/>
    <a:srgbClr val="404A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46" autoAdjust="0"/>
    <p:restoredTop sz="94660"/>
  </p:normalViewPr>
  <p:slideViewPr>
    <p:cSldViewPr snapToGrid="0">
      <p:cViewPr varScale="1">
        <p:scale>
          <a:sx n="72" d="100"/>
          <a:sy n="72" d="100"/>
        </p:scale>
        <p:origin x="57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2BDC49-E782-4B08-B955-16151B66C602}" type="datetimeFigureOut">
              <a:rPr lang="en-US" smtClean="0"/>
              <a:t>8/7/2020</a:t>
            </a:fld>
            <a:endParaRPr lang="en-U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955741-3886-4E15-8F69-49B3DFF93CA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141615"/>
      </p:ext>
    </p:extLst>
  </p:cSld>
  <p:clrMap bg1="lt1" tx1="dk1" bg2="lt2" tx2="dk2" accent1="accent1" accent2="accent2" accent3="accent3" accent4="accent4" accent5="accent5" accent6="accent6" hlink="hlink" folHlink="folHlink"/>
  <p:hf sldNum="0"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68C93F-2B00-4822-99AB-E316F80285A1}" type="datetimeFigureOut">
              <a:rPr lang="en-US" smtClean="0"/>
              <a:t>8/7/2020</a:t>
            </a:fld>
            <a:endParaRPr lang="en-U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84BB54-AB35-4210-8EBA-1D4A48CB180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566143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00683-8510-4085-A1D7-2D2E4EF88F1A}" type="datetimeFigureOut">
              <a:rPr lang="en-US" smtClean="0"/>
              <a:t>8/7/2020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E068-33F9-46D2-89CF-8DEFDAA0953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2269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00683-8510-4085-A1D7-2D2E4EF88F1A}" type="datetimeFigureOut">
              <a:rPr lang="en-US" smtClean="0"/>
              <a:t>8/7/2020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E068-33F9-46D2-89CF-8DEFDAA0953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1502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00683-8510-4085-A1D7-2D2E4EF88F1A}" type="datetimeFigureOut">
              <a:rPr lang="en-US" smtClean="0"/>
              <a:t>8/7/2020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E068-33F9-46D2-89CF-8DEFDAA0953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331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00683-8510-4085-A1D7-2D2E4EF88F1A}" type="datetimeFigureOut">
              <a:rPr lang="en-US" smtClean="0"/>
              <a:t>8/7/2020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E068-33F9-46D2-89CF-8DEFDAA0953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6245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00683-8510-4085-A1D7-2D2E4EF88F1A}" type="datetimeFigureOut">
              <a:rPr lang="en-US" smtClean="0"/>
              <a:t>8/7/2020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E068-33F9-46D2-89CF-8DEFDAA0953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661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00683-8510-4085-A1D7-2D2E4EF88F1A}" type="datetimeFigureOut">
              <a:rPr lang="en-US" smtClean="0"/>
              <a:t>8/7/2020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E068-33F9-46D2-89CF-8DEFDAA0953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663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00683-8510-4085-A1D7-2D2E4EF88F1A}" type="datetimeFigureOut">
              <a:rPr lang="en-US" smtClean="0"/>
              <a:t>8/7/2020</a:t>
            </a:fld>
            <a:endParaRPr lang="en-U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E068-33F9-46D2-89CF-8DEFDAA0953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7538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00683-8510-4085-A1D7-2D2E4EF88F1A}" type="datetimeFigureOut">
              <a:rPr lang="en-US" smtClean="0"/>
              <a:t>8/7/2020</a:t>
            </a:fld>
            <a:endParaRPr lang="en-U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E068-33F9-46D2-89CF-8DEFDAA0953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8332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00683-8510-4085-A1D7-2D2E4EF88F1A}" type="datetimeFigureOut">
              <a:rPr lang="en-US" smtClean="0"/>
              <a:t>8/7/2020</a:t>
            </a:fld>
            <a:endParaRPr lang="en-U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E068-33F9-46D2-89CF-8DEFDAA0953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8929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00683-8510-4085-A1D7-2D2E4EF88F1A}" type="datetimeFigureOut">
              <a:rPr lang="en-US" smtClean="0"/>
              <a:t>8/7/2020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E068-33F9-46D2-89CF-8DEFDAA0953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7868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00683-8510-4085-A1D7-2D2E4EF88F1A}" type="datetimeFigureOut">
              <a:rPr lang="en-US" smtClean="0"/>
              <a:t>8/7/2020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E068-33F9-46D2-89CF-8DEFDAA0953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0521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C00683-8510-4085-A1D7-2D2E4EF88F1A}" type="datetimeFigureOut">
              <a:rPr lang="en-US" smtClean="0"/>
              <a:t>8/7/2020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87E068-33F9-46D2-89CF-8DEFDAA0953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100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11" Type="http://schemas.openxmlformats.org/officeDocument/2006/relationships/image" Target="../media/image2.png"/><Relationship Id="rId5" Type="http://schemas.openxmlformats.org/officeDocument/2006/relationships/image" Target="../media/image12.png"/><Relationship Id="rId10" Type="http://schemas.openxmlformats.org/officeDocument/2006/relationships/image" Target="../media/image17.jpeg"/><Relationship Id="rId4" Type="http://schemas.openxmlformats.org/officeDocument/2006/relationships/image" Target="../media/image11.jpg"/><Relationship Id="rId9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v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5" t="35542" r="22947" b="1354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FDB3904-F1B6-364F-AB6A-F695F76291AA}"/>
              </a:ext>
            </a:extLst>
          </p:cNvPr>
          <p:cNvSpPr txBox="1"/>
          <p:nvPr/>
        </p:nvSpPr>
        <p:spPr>
          <a:xfrm>
            <a:off x="1029729" y="2674947"/>
            <a:ext cx="1013254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>
                <a:solidFill>
                  <a:srgbClr val="B6F8FF"/>
                </a:solidFill>
                <a:latin typeface="Chalkduster" panose="03050602040202020205"/>
              </a:rPr>
              <a:t>YOUTH AMERICA'S CUP </a:t>
            </a:r>
          </a:p>
          <a:p>
            <a:pPr algn="ctr"/>
            <a:r>
              <a:rPr lang="en-US" sz="5600" i="1" dirty="0">
                <a:solidFill>
                  <a:srgbClr val="B6F8FF"/>
                </a:solidFill>
                <a:latin typeface="Chalkduster" panose="03050602040202020205"/>
              </a:rPr>
              <a:t>YCA CHALLENGE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51" t="36051" r="21405" b="30700"/>
          <a:stretch/>
        </p:blipFill>
        <p:spPr>
          <a:xfrm>
            <a:off x="190500" y="6101094"/>
            <a:ext cx="2952750" cy="639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861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Imagen 3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837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51" t="36051" r="21405" b="30700"/>
          <a:stretch/>
        </p:blipFill>
        <p:spPr>
          <a:xfrm>
            <a:off x="190500" y="6101094"/>
            <a:ext cx="2952750" cy="639341"/>
          </a:xfrm>
          <a:prstGeom prst="rect">
            <a:avLst/>
          </a:prstGeom>
        </p:spPr>
      </p:pic>
      <p:sp>
        <p:nvSpPr>
          <p:cNvPr id="19" name="Marcador de contenido 2">
            <a:extLst>
              <a:ext uri="{FF2B5EF4-FFF2-40B4-BE49-F238E27FC236}">
                <a16:creationId xmlns:a16="http://schemas.microsoft.com/office/drawing/2014/main" id="{ED3EE324-F10A-9542-BA68-F9E9FA839208}"/>
              </a:ext>
            </a:extLst>
          </p:cNvPr>
          <p:cNvSpPr txBox="1">
            <a:spLocks/>
          </p:cNvSpPr>
          <p:nvPr/>
        </p:nvSpPr>
        <p:spPr>
          <a:xfrm>
            <a:off x="3070410" y="1065728"/>
            <a:ext cx="5911482" cy="5631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s-ES" sz="4400" i="1" dirty="0">
                <a:solidFill>
                  <a:srgbClr val="92FFF8"/>
                </a:solidFill>
                <a:latin typeface="Chalkduster" panose="03050602040202020205" pitchFamily="66" charset="77"/>
              </a:rPr>
              <a:t>El Equipo</a:t>
            </a:r>
          </a:p>
        </p:txBody>
      </p:sp>
      <p:sp>
        <p:nvSpPr>
          <p:cNvPr id="21" name="Marcador de contenido 2">
            <a:extLst>
              <a:ext uri="{FF2B5EF4-FFF2-40B4-BE49-F238E27FC236}">
                <a16:creationId xmlns:a16="http://schemas.microsoft.com/office/drawing/2014/main" id="{BBF35DE6-D733-7A4A-A3E1-7CE23B1F4C1A}"/>
              </a:ext>
            </a:extLst>
          </p:cNvPr>
          <p:cNvSpPr txBox="1">
            <a:spLocks/>
          </p:cNvSpPr>
          <p:nvPr/>
        </p:nvSpPr>
        <p:spPr>
          <a:xfrm>
            <a:off x="1119642" y="2694565"/>
            <a:ext cx="9813018" cy="28608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s-AR" sz="2400" dirty="0">
                <a:solidFill>
                  <a:schemeClr val="bg1"/>
                </a:solidFill>
                <a:latin typeface="Montserrat" panose="00000500000000000000" pitchFamily="2" charset="0"/>
              </a:rPr>
              <a:t>Confiamos en el talento de nuestros jóvenes deportistas. Formaremos un equipo basándonos en aptitudes y actitudes.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s-AR" sz="2400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pPr marL="0" indent="0" algn="ctr">
              <a:buNone/>
            </a:pPr>
            <a:r>
              <a:rPr lang="es-AR" sz="2400" dirty="0">
                <a:solidFill>
                  <a:schemeClr val="bg1"/>
                </a:solidFill>
                <a:latin typeface="Montserrat" panose="00000500000000000000" pitchFamily="2" charset="0"/>
              </a:rPr>
              <a:t>El equipo será conformado por socios del </a:t>
            </a:r>
            <a:r>
              <a:rPr lang="es-AR" sz="2400" dirty="0" err="1">
                <a:solidFill>
                  <a:schemeClr val="bg1"/>
                </a:solidFill>
                <a:latin typeface="Montserrat" panose="00000500000000000000" pitchFamily="2" charset="0"/>
              </a:rPr>
              <a:t>Yacht</a:t>
            </a:r>
            <a:r>
              <a:rPr lang="es-AR" sz="2400" dirty="0">
                <a:solidFill>
                  <a:schemeClr val="bg1"/>
                </a:solidFill>
                <a:latin typeface="Montserrat" panose="00000500000000000000" pitchFamily="2" charset="0"/>
              </a:rPr>
              <a:t> Club Argentino quienes deben ser </a:t>
            </a:r>
            <a:r>
              <a:rPr lang="es-ES" sz="2400" dirty="0">
                <a:solidFill>
                  <a:schemeClr val="bg1"/>
                </a:solidFill>
                <a:latin typeface="Montserrat" panose="00000500000000000000" pitchFamily="2" charset="0"/>
              </a:rPr>
              <a:t>mayores de 18 años el 1 de noviembre de 2020, y menores de 25 años el 12 marzo, 2021.</a:t>
            </a:r>
            <a:endParaRPr lang="es-AR" sz="2400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es-AR" sz="2400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en-US" sz="24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23" name="TextBox 8">
            <a:extLst>
              <a:ext uri="{FF2B5EF4-FFF2-40B4-BE49-F238E27FC236}">
                <a16:creationId xmlns:a16="http://schemas.microsoft.com/office/drawing/2014/main" id="{CA318E7D-ED9D-9D43-8477-2B9277CEBF85}"/>
              </a:ext>
            </a:extLst>
          </p:cNvPr>
          <p:cNvSpPr txBox="1"/>
          <p:nvPr/>
        </p:nvSpPr>
        <p:spPr>
          <a:xfrm>
            <a:off x="9673319" y="6278770"/>
            <a:ext cx="25186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>
                <a:solidFill>
                  <a:srgbClr val="B6F8FF"/>
                </a:solidFill>
                <a:latin typeface="Chalkduster" panose="03050602040202020205" pitchFamily="66" charset="77"/>
              </a:rPr>
              <a:t>YOUTH AMERICAS CUP </a:t>
            </a:r>
          </a:p>
          <a:p>
            <a:pPr algn="ctr"/>
            <a:r>
              <a:rPr lang="en-US" sz="1200" i="1" dirty="0">
                <a:solidFill>
                  <a:srgbClr val="B6F8FF"/>
                </a:solidFill>
                <a:latin typeface="Chalkduster" panose="03050602040202020205" pitchFamily="66" charset="77"/>
              </a:rPr>
              <a:t>YCA CHALLENGE</a:t>
            </a:r>
          </a:p>
        </p:txBody>
      </p:sp>
      <p:cxnSp>
        <p:nvCxnSpPr>
          <p:cNvPr id="25" name="Conector recto 6">
            <a:extLst>
              <a:ext uri="{FF2B5EF4-FFF2-40B4-BE49-F238E27FC236}">
                <a16:creationId xmlns:a16="http://schemas.microsoft.com/office/drawing/2014/main" id="{A20C5B35-B682-D247-86F6-57D026994EFB}"/>
              </a:ext>
            </a:extLst>
          </p:cNvPr>
          <p:cNvCxnSpPr/>
          <p:nvPr/>
        </p:nvCxnSpPr>
        <p:spPr>
          <a:xfrm>
            <a:off x="3143250" y="2003055"/>
            <a:ext cx="5562600" cy="0"/>
          </a:xfrm>
          <a:prstGeom prst="line">
            <a:avLst/>
          </a:prstGeom>
          <a:ln w="12700">
            <a:solidFill>
              <a:srgbClr val="E91C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96444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14747" y="1654540"/>
            <a:ext cx="10962503" cy="4711083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endParaRPr lang="es-AR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s-AR" dirty="0">
                <a:solidFill>
                  <a:schemeClr val="bg1"/>
                </a:solidFill>
                <a:latin typeface="Montserrat" panose="00000500000000000000" pitchFamily="2" charset="0"/>
              </a:rPr>
              <a:t>Es un desafío histórico y único para el Yacht Club Argentino.</a:t>
            </a:r>
            <a:endParaRPr lang="es-AR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s-AR" dirty="0">
                <a:solidFill>
                  <a:schemeClr val="bg1"/>
                </a:solidFill>
                <a:latin typeface="Montserrat" panose="00000500000000000000" pitchFamily="2" charset="0"/>
              </a:rPr>
              <a:t>Para  llevarlo a cabo el Club necesita el apoyo de sus socios, quienes nos provean de,</a:t>
            </a:r>
          </a:p>
          <a:p>
            <a:pPr marL="0" indent="0" algn="ctr">
              <a:buNone/>
            </a:pPr>
            <a:endParaRPr lang="es-AR" dirty="0">
              <a:solidFill>
                <a:schemeClr val="bg1">
                  <a:lumMod val="85000"/>
                </a:schemeClr>
              </a:solidFill>
              <a:latin typeface="Montserrat" panose="00000500000000000000" pitchFamily="2" charset="0"/>
            </a:endParaRPr>
          </a:p>
          <a:p>
            <a:pPr algn="ctr"/>
            <a:r>
              <a:rPr lang="es-AR" i="1" dirty="0">
                <a:solidFill>
                  <a:srgbClr val="B6F8FF"/>
                </a:solidFill>
                <a:latin typeface="Montserrat" panose="00000500000000000000" pitchFamily="2" charset="0"/>
              </a:rPr>
              <a:t>Visión</a:t>
            </a:r>
          </a:p>
          <a:p>
            <a:pPr algn="ctr"/>
            <a:r>
              <a:rPr lang="es-AR" i="1" dirty="0">
                <a:solidFill>
                  <a:srgbClr val="B6F8FF"/>
                </a:solidFill>
                <a:latin typeface="Montserrat" panose="00000500000000000000" pitchFamily="2" charset="0"/>
              </a:rPr>
              <a:t>Experiencia</a:t>
            </a:r>
          </a:p>
          <a:p>
            <a:pPr algn="ctr"/>
            <a:r>
              <a:rPr lang="es-AR" i="1" dirty="0">
                <a:solidFill>
                  <a:srgbClr val="B6F8FF"/>
                </a:solidFill>
                <a:latin typeface="Montserrat" panose="00000500000000000000" pitchFamily="2" charset="0"/>
              </a:rPr>
              <a:t>Guía</a:t>
            </a:r>
          </a:p>
          <a:p>
            <a:pPr algn="ctr"/>
            <a:r>
              <a:rPr lang="es-AR" i="1" dirty="0">
                <a:solidFill>
                  <a:srgbClr val="B6F8FF"/>
                </a:solidFill>
                <a:latin typeface="Montserrat" panose="00000500000000000000" pitchFamily="2" charset="0"/>
              </a:rPr>
              <a:t>Recursos</a:t>
            </a:r>
          </a:p>
          <a:p>
            <a:pPr marL="0" indent="0" algn="ctr">
              <a:buNone/>
            </a:pPr>
            <a:r>
              <a:rPr lang="es-AR" dirty="0">
                <a:solidFill>
                  <a:schemeClr val="accent6">
                    <a:lumMod val="60000"/>
                    <a:lumOff val="40000"/>
                  </a:schemeClr>
                </a:solidFill>
                <a:latin typeface="Montserrat" panose="00000500000000000000" pitchFamily="2" charset="0"/>
              </a:rPr>
              <a:t> </a:t>
            </a:r>
            <a:endParaRPr lang="en-US" dirty="0">
              <a:solidFill>
                <a:schemeClr val="accent6">
                  <a:lumMod val="60000"/>
                  <a:lumOff val="40000"/>
                </a:schemeClr>
              </a:solidFill>
              <a:latin typeface="Montserrat" panose="00000500000000000000" pitchFamily="2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51" t="36051" r="21405" b="30700"/>
          <a:stretch/>
        </p:blipFill>
        <p:spPr>
          <a:xfrm>
            <a:off x="190500" y="6101094"/>
            <a:ext cx="2952750" cy="639341"/>
          </a:xfrm>
          <a:prstGeom prst="rect">
            <a:avLst/>
          </a:prstGeom>
        </p:spPr>
      </p:pic>
      <p:cxnSp>
        <p:nvCxnSpPr>
          <p:cNvPr id="7" name="Conector recto 6"/>
          <p:cNvCxnSpPr/>
          <p:nvPr/>
        </p:nvCxnSpPr>
        <p:spPr>
          <a:xfrm>
            <a:off x="3314699" y="1760050"/>
            <a:ext cx="5562600" cy="0"/>
          </a:xfrm>
          <a:prstGeom prst="line">
            <a:avLst/>
          </a:prstGeom>
          <a:ln w="12700">
            <a:solidFill>
              <a:srgbClr val="E91C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Marcador de contenido 2">
            <a:extLst>
              <a:ext uri="{FF2B5EF4-FFF2-40B4-BE49-F238E27FC236}">
                <a16:creationId xmlns:a16="http://schemas.microsoft.com/office/drawing/2014/main" id="{DC1FF625-9226-014D-B813-A666634840D3}"/>
              </a:ext>
            </a:extLst>
          </p:cNvPr>
          <p:cNvSpPr txBox="1">
            <a:spLocks/>
          </p:cNvSpPr>
          <p:nvPr/>
        </p:nvSpPr>
        <p:spPr>
          <a:xfrm>
            <a:off x="3140258" y="968352"/>
            <a:ext cx="5911482" cy="5631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s-ES" sz="4400" i="1" dirty="0">
                <a:solidFill>
                  <a:srgbClr val="92FFF8"/>
                </a:solidFill>
                <a:latin typeface="Chalkduster" panose="03050602040202020205" pitchFamily="66" charset="77"/>
              </a:rPr>
              <a:t>El Desafío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318E7D-ED9D-9D43-8477-2B9277CEBF85}"/>
              </a:ext>
            </a:extLst>
          </p:cNvPr>
          <p:cNvSpPr txBox="1"/>
          <p:nvPr/>
        </p:nvSpPr>
        <p:spPr>
          <a:xfrm>
            <a:off x="9673319" y="6278770"/>
            <a:ext cx="25186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>
                <a:solidFill>
                  <a:srgbClr val="B6F8FF"/>
                </a:solidFill>
                <a:latin typeface="Chalkduster" panose="03050602040202020205" pitchFamily="66" charset="77"/>
              </a:rPr>
              <a:t>YOUTH AMERICAS CUP </a:t>
            </a:r>
          </a:p>
          <a:p>
            <a:pPr algn="ctr"/>
            <a:r>
              <a:rPr lang="en-US" sz="1200" i="1" dirty="0">
                <a:solidFill>
                  <a:srgbClr val="B6F8FF"/>
                </a:solidFill>
                <a:latin typeface="Chalkduster" panose="03050602040202020205" pitchFamily="66" charset="77"/>
              </a:rPr>
              <a:t>YCA CHALLENGE</a:t>
            </a:r>
          </a:p>
        </p:txBody>
      </p:sp>
    </p:spTree>
    <p:extLst>
      <p:ext uri="{BB962C8B-B14F-4D97-AF65-F5344CB8AC3E}">
        <p14:creationId xmlns:p14="http://schemas.microsoft.com/office/powerpoint/2010/main" val="26631896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18" r="10799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0" y="0"/>
            <a:ext cx="12179643" cy="68580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41191" y="4311472"/>
            <a:ext cx="10515600" cy="1287463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s-AR" dirty="0">
                <a:solidFill>
                  <a:schemeClr val="bg1">
                    <a:lumMod val="85000"/>
                  </a:schemeClr>
                </a:solidFill>
                <a:latin typeface="Montserrat" panose="00000500000000000000" pitchFamily="2" charset="0"/>
              </a:rPr>
              <a:t>Contamos con el apoyo de Santi </a:t>
            </a:r>
            <a:r>
              <a:rPr lang="es-AR" dirty="0" err="1">
                <a:solidFill>
                  <a:schemeClr val="bg1">
                    <a:lumMod val="85000"/>
                  </a:schemeClr>
                </a:solidFill>
                <a:latin typeface="Montserrat" panose="00000500000000000000" pitchFamily="2" charset="0"/>
              </a:rPr>
              <a:t>Lange</a:t>
            </a:r>
            <a:r>
              <a:rPr lang="es-AR" dirty="0">
                <a:solidFill>
                  <a:schemeClr val="bg1">
                    <a:lumMod val="85000"/>
                  </a:schemeClr>
                </a:solidFill>
                <a:latin typeface="Montserrat" panose="00000500000000000000" pitchFamily="2" charset="0"/>
              </a:rPr>
              <a:t>, pieza fundamental del proyecto, quien nos acompaña desde el primer minuto y nos ayuda con toda su experiencia y conocimiento. </a:t>
            </a:r>
            <a:endParaRPr lang="en-US" dirty="0">
              <a:solidFill>
                <a:schemeClr val="bg1">
                  <a:lumMod val="85000"/>
                </a:schemeClr>
              </a:solidFill>
              <a:latin typeface="Montserrat" panose="00000500000000000000" pitchFamily="2" charset="0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51" t="36051" r="21405" b="30700"/>
          <a:stretch/>
        </p:blipFill>
        <p:spPr>
          <a:xfrm>
            <a:off x="190500" y="6101094"/>
            <a:ext cx="2952750" cy="639341"/>
          </a:xfrm>
          <a:prstGeom prst="rect">
            <a:avLst/>
          </a:prstGeom>
        </p:spPr>
      </p:pic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id="{72183C8E-A0E3-394D-BFD9-BA5F924DD2A8}"/>
              </a:ext>
            </a:extLst>
          </p:cNvPr>
          <p:cNvSpPr txBox="1">
            <a:spLocks/>
          </p:cNvSpPr>
          <p:nvPr/>
        </p:nvSpPr>
        <p:spPr>
          <a:xfrm>
            <a:off x="3312421" y="3429000"/>
            <a:ext cx="5911482" cy="5631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s-ES" sz="4400" i="1" dirty="0">
                <a:solidFill>
                  <a:srgbClr val="92FFF8"/>
                </a:solidFill>
                <a:latin typeface="Chalkduster" panose="03050602040202020205" pitchFamily="66" charset="77"/>
              </a:rPr>
              <a:t>Santi Lange</a:t>
            </a: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CA318E7D-ED9D-9D43-8477-2B9277CEBF85}"/>
              </a:ext>
            </a:extLst>
          </p:cNvPr>
          <p:cNvSpPr txBox="1"/>
          <p:nvPr/>
        </p:nvSpPr>
        <p:spPr>
          <a:xfrm>
            <a:off x="9673319" y="6278770"/>
            <a:ext cx="25186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>
                <a:solidFill>
                  <a:srgbClr val="B6F8FF"/>
                </a:solidFill>
                <a:latin typeface="Chalkduster" panose="03050602040202020205" pitchFamily="66" charset="77"/>
              </a:rPr>
              <a:t>YOUTH AMERICAS CUP </a:t>
            </a:r>
          </a:p>
          <a:p>
            <a:pPr algn="ctr"/>
            <a:r>
              <a:rPr lang="en-US" sz="1200" i="1" dirty="0">
                <a:solidFill>
                  <a:srgbClr val="B6F8FF"/>
                </a:solidFill>
                <a:latin typeface="Chalkduster" panose="03050602040202020205" pitchFamily="66" charset="77"/>
              </a:rPr>
              <a:t>YCA CHALLENGE</a:t>
            </a:r>
          </a:p>
        </p:txBody>
      </p:sp>
    </p:spTree>
    <p:extLst>
      <p:ext uri="{BB962C8B-B14F-4D97-AF65-F5344CB8AC3E}">
        <p14:creationId xmlns:p14="http://schemas.microsoft.com/office/powerpoint/2010/main" val="11167776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936"/>
          <a:stretch/>
        </p:blipFill>
        <p:spPr>
          <a:xfrm>
            <a:off x="1" y="-24796"/>
            <a:ext cx="12192000" cy="6882796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1" y="-24796"/>
            <a:ext cx="12192000" cy="688279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51" t="36051" r="21405" b="30700"/>
          <a:stretch/>
        </p:blipFill>
        <p:spPr>
          <a:xfrm>
            <a:off x="190500" y="6101094"/>
            <a:ext cx="2952750" cy="639341"/>
          </a:xfrm>
          <a:prstGeom prst="rect">
            <a:avLst/>
          </a:prstGeom>
        </p:spPr>
      </p:pic>
      <p:sp>
        <p:nvSpPr>
          <p:cNvPr id="19" name="TextBox 8">
            <a:extLst>
              <a:ext uri="{FF2B5EF4-FFF2-40B4-BE49-F238E27FC236}">
                <a16:creationId xmlns:a16="http://schemas.microsoft.com/office/drawing/2014/main" id="{CA318E7D-ED9D-9D43-8477-2B9277CEBF85}"/>
              </a:ext>
            </a:extLst>
          </p:cNvPr>
          <p:cNvSpPr txBox="1"/>
          <p:nvPr/>
        </p:nvSpPr>
        <p:spPr>
          <a:xfrm>
            <a:off x="9673319" y="6278770"/>
            <a:ext cx="25186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>
                <a:solidFill>
                  <a:srgbClr val="B6F8FF"/>
                </a:solidFill>
                <a:latin typeface="Chalkduster" panose="03050602040202020205" pitchFamily="66" charset="77"/>
              </a:rPr>
              <a:t>YOUTH AMERICAS CUP </a:t>
            </a:r>
          </a:p>
          <a:p>
            <a:pPr algn="ctr"/>
            <a:r>
              <a:rPr lang="en-US" sz="1200" i="1" dirty="0">
                <a:solidFill>
                  <a:srgbClr val="B6F8FF"/>
                </a:solidFill>
                <a:latin typeface="Chalkduster" panose="03050602040202020205" pitchFamily="66" charset="77"/>
              </a:rPr>
              <a:t>YCA CHALLENGE</a:t>
            </a:r>
          </a:p>
        </p:txBody>
      </p:sp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id="{DC1FF625-9226-014D-B813-A666634840D3}"/>
              </a:ext>
            </a:extLst>
          </p:cNvPr>
          <p:cNvSpPr txBox="1">
            <a:spLocks/>
          </p:cNvSpPr>
          <p:nvPr/>
        </p:nvSpPr>
        <p:spPr>
          <a:xfrm>
            <a:off x="3070410" y="1255442"/>
            <a:ext cx="5911482" cy="5631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s-ES" sz="4400" i="1" dirty="0" err="1">
                <a:solidFill>
                  <a:srgbClr val="92FFF8"/>
                </a:solidFill>
                <a:latin typeface="Chalkduster" panose="03050602040202020205" pitchFamily="66" charset="77"/>
              </a:rPr>
              <a:t>Formá</a:t>
            </a:r>
            <a:r>
              <a:rPr lang="es-ES" sz="4400" i="1" dirty="0">
                <a:solidFill>
                  <a:srgbClr val="92FFF8"/>
                </a:solidFill>
                <a:latin typeface="Chalkduster" panose="03050602040202020205" pitchFamily="66" charset="77"/>
              </a:rPr>
              <a:t> parte</a:t>
            </a:r>
          </a:p>
        </p:txBody>
      </p:sp>
      <p:sp>
        <p:nvSpPr>
          <p:cNvPr id="11" name="Marcador de contenido 2">
            <a:extLst>
              <a:ext uri="{FF2B5EF4-FFF2-40B4-BE49-F238E27FC236}">
                <a16:creationId xmlns:a16="http://schemas.microsoft.com/office/drawing/2014/main" id="{BBF35DE6-D733-7A4A-A3E1-7CE23B1F4C1A}"/>
              </a:ext>
            </a:extLst>
          </p:cNvPr>
          <p:cNvSpPr txBox="1">
            <a:spLocks/>
          </p:cNvSpPr>
          <p:nvPr/>
        </p:nvSpPr>
        <p:spPr>
          <a:xfrm>
            <a:off x="1859484" y="2843916"/>
            <a:ext cx="8089672" cy="28608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s-AR" sz="2400" dirty="0" err="1">
                <a:solidFill>
                  <a:schemeClr val="bg1"/>
                </a:solidFill>
                <a:latin typeface="Montserrat" panose="00000500000000000000" pitchFamily="2" charset="0"/>
              </a:rPr>
              <a:t>Formá</a:t>
            </a:r>
            <a:r>
              <a:rPr lang="es-AR" sz="2400" dirty="0">
                <a:solidFill>
                  <a:schemeClr val="bg1"/>
                </a:solidFill>
                <a:latin typeface="Montserrat" panose="00000500000000000000" pitchFamily="2" charset="0"/>
              </a:rPr>
              <a:t> parte de nuestro equipo, </a:t>
            </a:r>
            <a:r>
              <a:rPr lang="es-AR" sz="2400" dirty="0" err="1">
                <a:solidFill>
                  <a:schemeClr val="bg1"/>
                </a:solidFill>
                <a:latin typeface="Montserrat" panose="00000500000000000000" pitchFamily="2" charset="0"/>
              </a:rPr>
              <a:t>sumate</a:t>
            </a:r>
            <a:r>
              <a:rPr lang="es-AR" sz="2400" dirty="0">
                <a:solidFill>
                  <a:schemeClr val="bg1"/>
                </a:solidFill>
                <a:latin typeface="Montserrat" panose="00000500000000000000" pitchFamily="2" charset="0"/>
              </a:rPr>
              <a:t> como atleta o colaborador.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s-AR" sz="2400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s-AR" sz="2400" dirty="0" err="1">
                <a:solidFill>
                  <a:schemeClr val="bg1"/>
                </a:solidFill>
                <a:latin typeface="Montserrat" panose="00000500000000000000" pitchFamily="2" charset="0"/>
              </a:rPr>
              <a:t>Escribinos</a:t>
            </a:r>
            <a:r>
              <a:rPr lang="es-AR" sz="2400" dirty="0">
                <a:solidFill>
                  <a:schemeClr val="bg1"/>
                </a:solidFill>
                <a:latin typeface="Montserrat" panose="00000500000000000000" pitchFamily="2" charset="0"/>
              </a:rPr>
              <a:t> a yca@yca.org.ar</a:t>
            </a:r>
            <a:endParaRPr lang="en-US" sz="24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cxnSp>
        <p:nvCxnSpPr>
          <p:cNvPr id="12" name="Conector recto 11"/>
          <p:cNvCxnSpPr/>
          <p:nvPr/>
        </p:nvCxnSpPr>
        <p:spPr>
          <a:xfrm>
            <a:off x="3827236" y="2167170"/>
            <a:ext cx="4154169" cy="0"/>
          </a:xfrm>
          <a:prstGeom prst="line">
            <a:avLst/>
          </a:prstGeom>
          <a:ln w="19050">
            <a:solidFill>
              <a:srgbClr val="E91C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12489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98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AR" dirty="0"/>
              <a:t>motivación</a:t>
            </a:r>
            <a:endParaRPr lang="en-US" dirty="0"/>
          </a:p>
        </p:txBody>
      </p:sp>
      <p:sp>
        <p:nvSpPr>
          <p:cNvPr id="6" name="Rectángulo 5"/>
          <p:cNvSpPr/>
          <p:nvPr/>
        </p:nvSpPr>
        <p:spPr>
          <a:xfrm>
            <a:off x="-14287" y="0"/>
            <a:ext cx="12192000" cy="68580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Marcador de contenido 2"/>
          <p:cNvSpPr txBox="1">
            <a:spLocks/>
          </p:cNvSpPr>
          <p:nvPr/>
        </p:nvSpPr>
        <p:spPr>
          <a:xfrm>
            <a:off x="1587610" y="1823100"/>
            <a:ext cx="8085709" cy="9108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s-AR" sz="5400" dirty="0">
                <a:solidFill>
                  <a:srgbClr val="B6F8FF"/>
                </a:solidFill>
                <a:latin typeface="Chalkduster" panose="03050602040202020205"/>
              </a:rPr>
              <a:t>#</a:t>
            </a:r>
            <a:r>
              <a:rPr lang="es-AR" sz="5400" dirty="0" err="1">
                <a:solidFill>
                  <a:srgbClr val="B6F8FF"/>
                </a:solidFill>
                <a:latin typeface="Chalkduster" panose="03050602040202020205"/>
              </a:rPr>
              <a:t>VoláConNosotros</a:t>
            </a:r>
            <a:endParaRPr lang="es-AR" sz="5400" dirty="0">
              <a:solidFill>
                <a:srgbClr val="B6F8FF"/>
              </a:solidFill>
              <a:latin typeface="Chalkduster" panose="03050602040202020205"/>
            </a:endParaRPr>
          </a:p>
        </p:txBody>
      </p:sp>
      <p:sp>
        <p:nvSpPr>
          <p:cNvPr id="7" name="Marcador de contenido 2"/>
          <p:cNvSpPr txBox="1">
            <a:spLocks/>
          </p:cNvSpPr>
          <p:nvPr/>
        </p:nvSpPr>
        <p:spPr>
          <a:xfrm>
            <a:off x="2115566" y="4416264"/>
            <a:ext cx="7960867" cy="13776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s-AR" dirty="0">
                <a:solidFill>
                  <a:schemeClr val="bg1"/>
                </a:solidFill>
                <a:latin typeface="Montserrat" panose="00000500000000000000" pitchFamily="2" charset="0"/>
              </a:rPr>
              <a:t>Llevemos nuestro Club a lo más alto. Tenemos el talento, </a:t>
            </a:r>
            <a:r>
              <a:rPr lang="es-AR" dirty="0" err="1">
                <a:solidFill>
                  <a:schemeClr val="bg1"/>
                </a:solidFill>
                <a:latin typeface="Montserrat" panose="00000500000000000000" pitchFamily="2" charset="0"/>
              </a:rPr>
              <a:t>ayudanos</a:t>
            </a:r>
            <a:r>
              <a:rPr lang="es-AR" dirty="0">
                <a:solidFill>
                  <a:schemeClr val="bg1"/>
                </a:solidFill>
                <a:latin typeface="Montserrat" panose="00000500000000000000" pitchFamily="2" charset="0"/>
              </a:rPr>
              <a:t> a demostrarlo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51" t="36051" r="21405" b="30700"/>
          <a:stretch/>
        </p:blipFill>
        <p:spPr>
          <a:xfrm>
            <a:off x="190500" y="6101094"/>
            <a:ext cx="2952750" cy="639341"/>
          </a:xfrm>
          <a:prstGeom prst="rect">
            <a:avLst/>
          </a:prstGeom>
        </p:spPr>
      </p:pic>
      <p:sp>
        <p:nvSpPr>
          <p:cNvPr id="11" name="TextBox 8">
            <a:extLst>
              <a:ext uri="{FF2B5EF4-FFF2-40B4-BE49-F238E27FC236}">
                <a16:creationId xmlns:a16="http://schemas.microsoft.com/office/drawing/2014/main" id="{CA318E7D-ED9D-9D43-8477-2B9277CEBF85}"/>
              </a:ext>
            </a:extLst>
          </p:cNvPr>
          <p:cNvSpPr txBox="1"/>
          <p:nvPr/>
        </p:nvSpPr>
        <p:spPr>
          <a:xfrm>
            <a:off x="9673319" y="6278770"/>
            <a:ext cx="25186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>
                <a:solidFill>
                  <a:srgbClr val="B6F8FF"/>
                </a:solidFill>
                <a:latin typeface="Chalkduster" panose="03050602040202020205" pitchFamily="66" charset="77"/>
              </a:rPr>
              <a:t>YOUTH AMERICAS CUP </a:t>
            </a:r>
          </a:p>
          <a:p>
            <a:pPr algn="ctr"/>
            <a:r>
              <a:rPr lang="en-US" sz="1200" i="1" dirty="0">
                <a:solidFill>
                  <a:srgbClr val="B6F8FF"/>
                </a:solidFill>
                <a:latin typeface="Chalkduster" panose="03050602040202020205" pitchFamily="66" charset="77"/>
              </a:rPr>
              <a:t>YCA CHALLENGE</a:t>
            </a:r>
          </a:p>
        </p:txBody>
      </p:sp>
    </p:spTree>
    <p:extLst>
      <p:ext uri="{BB962C8B-B14F-4D97-AF65-F5344CB8AC3E}">
        <p14:creationId xmlns:p14="http://schemas.microsoft.com/office/powerpoint/2010/main" val="26309498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4" r="357" b="18330"/>
          <a:stretch/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467928" y="1975740"/>
            <a:ext cx="5134427" cy="384696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s-ES" sz="2400" dirty="0">
                <a:solidFill>
                  <a:schemeClr val="bg1"/>
                </a:solidFill>
                <a:latin typeface="Montserrat" panose="00000500000000000000" pitchFamily="2" charset="0"/>
              </a:rPr>
              <a:t>El trofeo deportivo internacional más antiguo de la historia y el más importante de la vela a nivel mundial. A lo largo de 170 años numerosos países, clubes e instituciones han formado parte de la misma. Ahora en manos de los Neozelandeses, la 36a Edición de la </a:t>
            </a:r>
            <a:r>
              <a:rPr lang="es-ES" sz="2400" dirty="0" err="1">
                <a:solidFill>
                  <a:schemeClr val="bg1"/>
                </a:solidFill>
                <a:latin typeface="Montserrat" panose="00000500000000000000" pitchFamily="2" charset="0"/>
              </a:rPr>
              <a:t>America’s</a:t>
            </a:r>
            <a:r>
              <a:rPr lang="es-ES" sz="2400" dirty="0">
                <a:solidFill>
                  <a:schemeClr val="bg1"/>
                </a:solidFill>
                <a:latin typeface="Montserrat" panose="00000500000000000000" pitchFamily="2" charset="0"/>
              </a:rPr>
              <a:t> Cup se llevará a cabo en Marzo del 2021 en la ciudad de Auckland.</a:t>
            </a:r>
          </a:p>
        </p:txBody>
      </p:sp>
      <p:sp>
        <p:nvSpPr>
          <p:cNvPr id="6" name="Marcador de contenido 2"/>
          <p:cNvSpPr txBox="1">
            <a:spLocks/>
          </p:cNvSpPr>
          <p:nvPr/>
        </p:nvSpPr>
        <p:spPr>
          <a:xfrm>
            <a:off x="6215449" y="784905"/>
            <a:ext cx="5585254" cy="5631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s-ES" sz="4400" i="1" dirty="0">
                <a:solidFill>
                  <a:srgbClr val="B6F8FF"/>
                </a:solidFill>
                <a:latin typeface="Chalkduster" panose="03050602040202020205" pitchFamily="66" charset="77"/>
              </a:rPr>
              <a:t>La </a:t>
            </a:r>
            <a:r>
              <a:rPr lang="es-ES" sz="4400" i="1" dirty="0" err="1">
                <a:solidFill>
                  <a:srgbClr val="B6F8FF"/>
                </a:solidFill>
                <a:latin typeface="Chalkduster" panose="03050602040202020205" pitchFamily="66" charset="77"/>
              </a:rPr>
              <a:t>America’s</a:t>
            </a:r>
            <a:r>
              <a:rPr lang="es-ES" sz="4400" i="1" dirty="0">
                <a:solidFill>
                  <a:srgbClr val="B6F8FF"/>
                </a:solidFill>
                <a:latin typeface="Chalkduster" panose="03050602040202020205" pitchFamily="66" charset="77"/>
              </a:rPr>
              <a:t> Cup</a:t>
            </a:r>
          </a:p>
        </p:txBody>
      </p:sp>
      <p:cxnSp>
        <p:nvCxnSpPr>
          <p:cNvPr id="7" name="Conector recto 6"/>
          <p:cNvCxnSpPr/>
          <p:nvPr/>
        </p:nvCxnSpPr>
        <p:spPr>
          <a:xfrm>
            <a:off x="6739728" y="1632428"/>
            <a:ext cx="4615543" cy="0"/>
          </a:xfrm>
          <a:prstGeom prst="line">
            <a:avLst/>
          </a:prstGeom>
          <a:ln w="19050">
            <a:solidFill>
              <a:srgbClr val="E91C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51" t="36051" r="21405" b="30700"/>
          <a:stretch/>
        </p:blipFill>
        <p:spPr>
          <a:xfrm>
            <a:off x="190500" y="6101094"/>
            <a:ext cx="2952750" cy="63934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A318E7D-ED9D-9D43-8477-2B9277CEBF85}"/>
              </a:ext>
            </a:extLst>
          </p:cNvPr>
          <p:cNvSpPr txBox="1"/>
          <p:nvPr/>
        </p:nvSpPr>
        <p:spPr>
          <a:xfrm>
            <a:off x="9673319" y="6278770"/>
            <a:ext cx="25186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>
                <a:solidFill>
                  <a:srgbClr val="B6F8FF"/>
                </a:solidFill>
                <a:latin typeface="Chalkduster" panose="03050602040202020205" pitchFamily="66" charset="77"/>
              </a:rPr>
              <a:t>YOUTH AMERICAS CUP </a:t>
            </a:r>
          </a:p>
          <a:p>
            <a:pPr algn="ctr"/>
            <a:r>
              <a:rPr lang="en-US" sz="1200" i="1" dirty="0">
                <a:solidFill>
                  <a:srgbClr val="B6F8FF"/>
                </a:solidFill>
                <a:latin typeface="Chalkduster" panose="03050602040202020205" pitchFamily="66" charset="77"/>
              </a:rPr>
              <a:t>YCA CHALLENGE</a:t>
            </a:r>
          </a:p>
        </p:txBody>
      </p:sp>
    </p:spTree>
    <p:extLst>
      <p:ext uri="{BB962C8B-B14F-4D97-AF65-F5344CB8AC3E}">
        <p14:creationId xmlns:p14="http://schemas.microsoft.com/office/powerpoint/2010/main" val="28958058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4" r="357" b="18330"/>
          <a:stretch/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0" y="0"/>
            <a:ext cx="12192001" cy="687035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413029" y="1950900"/>
            <a:ext cx="5268939" cy="408849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s-ES" sz="2400" dirty="0">
                <a:solidFill>
                  <a:schemeClr val="bg1"/>
                </a:solidFill>
                <a:latin typeface="Montserrat" panose="00000500000000000000" pitchFamily="2" charset="0"/>
              </a:rPr>
              <a:t>Dentro del marco de esta competencia se presenta la </a:t>
            </a:r>
            <a:r>
              <a:rPr lang="es-ES" sz="2400" dirty="0" err="1">
                <a:solidFill>
                  <a:schemeClr val="bg1"/>
                </a:solidFill>
                <a:latin typeface="Montserrat" panose="00000500000000000000" pitchFamily="2" charset="0"/>
              </a:rPr>
              <a:t>Youth</a:t>
            </a:r>
            <a:r>
              <a:rPr lang="es-ES" sz="24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s-ES" sz="2400" dirty="0" err="1">
                <a:solidFill>
                  <a:schemeClr val="bg1"/>
                </a:solidFill>
                <a:latin typeface="Montserrat" panose="00000500000000000000" pitchFamily="2" charset="0"/>
              </a:rPr>
              <a:t>America’s</a:t>
            </a:r>
            <a:r>
              <a:rPr lang="es-ES" sz="2400" dirty="0">
                <a:solidFill>
                  <a:schemeClr val="bg1"/>
                </a:solidFill>
                <a:latin typeface="Montserrat" panose="00000500000000000000" pitchFamily="2" charset="0"/>
              </a:rPr>
              <a:t> Cup. Este evento replica el desafío de la America’s Cup a nivel amateur para jóvenes menores de 25 años y para </a:t>
            </a:r>
            <a:r>
              <a:rPr lang="es-ES" sz="2400" dirty="0" err="1">
                <a:solidFill>
                  <a:schemeClr val="bg1"/>
                </a:solidFill>
                <a:latin typeface="Montserrat" panose="00000500000000000000" pitchFamily="2" charset="0"/>
              </a:rPr>
              <a:t>clubes náuticos </a:t>
            </a:r>
            <a:r>
              <a:rPr lang="es-ES" sz="2400" dirty="0">
                <a:solidFill>
                  <a:schemeClr val="bg1"/>
                </a:solidFill>
                <a:latin typeface="Montserrat" panose="00000500000000000000" pitchFamily="2" charset="0"/>
              </a:rPr>
              <a:t>de todo el mundo.  Generando una plataforma de desarrollo para las futuras promesas del yachting mundial </a:t>
            </a:r>
            <a:r>
              <a:rPr lang="es-ES" sz="2400" dirty="0">
                <a:solidFill>
                  <a:srgbClr val="92FFF8"/>
                </a:solidFill>
                <a:latin typeface="Montserrat" panose="00000500000000000000" pitchFamily="2" charset="0"/>
              </a:rPr>
              <a:t>de la cual el YCA formará parte.</a:t>
            </a:r>
          </a:p>
          <a:p>
            <a:pPr marL="0" indent="0" algn="ctr">
              <a:buNone/>
            </a:pPr>
            <a:endParaRPr lang="es-ES" sz="24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8" name="Marcador de contenido 2"/>
          <p:cNvSpPr txBox="1">
            <a:spLocks/>
          </p:cNvSpPr>
          <p:nvPr/>
        </p:nvSpPr>
        <p:spPr>
          <a:xfrm>
            <a:off x="5844750" y="829947"/>
            <a:ext cx="6116595" cy="5631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s-ES" sz="4000" i="1" dirty="0" err="1">
                <a:solidFill>
                  <a:srgbClr val="B6F8FF"/>
                </a:solidFill>
                <a:latin typeface="Chalkduster" panose="03050602040202020205" pitchFamily="66" charset="77"/>
              </a:rPr>
              <a:t>Youth</a:t>
            </a:r>
            <a:r>
              <a:rPr lang="es-ES" sz="4000" i="1" dirty="0">
                <a:solidFill>
                  <a:srgbClr val="B6F8FF"/>
                </a:solidFill>
                <a:latin typeface="Chalkduster" panose="03050602040202020205" pitchFamily="66" charset="77"/>
              </a:rPr>
              <a:t> </a:t>
            </a:r>
            <a:r>
              <a:rPr lang="es-ES" sz="4000" i="1" dirty="0" err="1">
                <a:solidFill>
                  <a:srgbClr val="B6F8FF"/>
                </a:solidFill>
                <a:latin typeface="Chalkduster" panose="03050602040202020205" pitchFamily="66" charset="77"/>
              </a:rPr>
              <a:t>America’s</a:t>
            </a:r>
            <a:r>
              <a:rPr lang="es-ES" sz="4000" i="1" dirty="0">
                <a:solidFill>
                  <a:srgbClr val="B6F8FF"/>
                </a:solidFill>
                <a:latin typeface="Chalkduster" panose="03050602040202020205" pitchFamily="66" charset="77"/>
              </a:rPr>
              <a:t> Cup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51" t="36051" r="21405" b="30700"/>
          <a:stretch/>
        </p:blipFill>
        <p:spPr>
          <a:xfrm>
            <a:off x="190500" y="6101094"/>
            <a:ext cx="2952750" cy="639341"/>
          </a:xfrm>
          <a:prstGeom prst="rect">
            <a:avLst/>
          </a:prstGeom>
        </p:spPr>
      </p:pic>
      <p:pic>
        <p:nvPicPr>
          <p:cNvPr id="10" name="Imagen 5">
            <a:extLst>
              <a:ext uri="{FF2B5EF4-FFF2-40B4-BE49-F238E27FC236}">
                <a16:creationId xmlns:a16="http://schemas.microsoft.com/office/drawing/2014/main" id="{AF4B1D29-2128-CF49-B49A-F792E65CBB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684" y="223439"/>
            <a:ext cx="1787088" cy="1501154"/>
          </a:xfrm>
          <a:prstGeom prst="rect">
            <a:avLst/>
          </a:prstGeom>
        </p:spPr>
      </p:pic>
      <p:sp>
        <p:nvSpPr>
          <p:cNvPr id="12" name="TextBox 8">
            <a:extLst>
              <a:ext uri="{FF2B5EF4-FFF2-40B4-BE49-F238E27FC236}">
                <a16:creationId xmlns:a16="http://schemas.microsoft.com/office/drawing/2014/main" id="{CA318E7D-ED9D-9D43-8477-2B9277CEBF85}"/>
              </a:ext>
            </a:extLst>
          </p:cNvPr>
          <p:cNvSpPr txBox="1"/>
          <p:nvPr/>
        </p:nvSpPr>
        <p:spPr>
          <a:xfrm>
            <a:off x="9673319" y="6278770"/>
            <a:ext cx="25186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>
                <a:solidFill>
                  <a:srgbClr val="B6F8FF"/>
                </a:solidFill>
                <a:latin typeface="Chalkduster" panose="03050602040202020205" pitchFamily="66" charset="77"/>
              </a:rPr>
              <a:t>YOUTH AMERICAS CUP </a:t>
            </a:r>
          </a:p>
          <a:p>
            <a:pPr algn="ctr"/>
            <a:r>
              <a:rPr lang="en-US" sz="1200" i="1" dirty="0">
                <a:solidFill>
                  <a:srgbClr val="B6F8FF"/>
                </a:solidFill>
                <a:latin typeface="Chalkduster" panose="03050602040202020205" pitchFamily="66" charset="77"/>
              </a:rPr>
              <a:t>YCA CHALLENGE</a:t>
            </a:r>
          </a:p>
        </p:txBody>
      </p:sp>
      <p:cxnSp>
        <p:nvCxnSpPr>
          <p:cNvPr id="13" name="Conector recto 12"/>
          <p:cNvCxnSpPr/>
          <p:nvPr/>
        </p:nvCxnSpPr>
        <p:spPr>
          <a:xfrm>
            <a:off x="6739728" y="1632428"/>
            <a:ext cx="4615543" cy="0"/>
          </a:xfrm>
          <a:prstGeom prst="line">
            <a:avLst/>
          </a:prstGeom>
          <a:ln w="19050">
            <a:solidFill>
              <a:srgbClr val="E91C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93614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951" r="38485" b="856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523999" y="3942894"/>
            <a:ext cx="9144001" cy="413351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AR" sz="2400" dirty="0">
                <a:solidFill>
                  <a:schemeClr val="bg1"/>
                </a:solidFill>
                <a:latin typeface="Montserrat" panose="00000500000000000000" pitchFamily="2" charset="0"/>
              </a:rPr>
              <a:t>La </a:t>
            </a:r>
            <a:r>
              <a:rPr lang="es-AR" sz="2400" dirty="0" err="1">
                <a:solidFill>
                  <a:schemeClr val="bg1"/>
                </a:solidFill>
                <a:latin typeface="Montserrat" panose="00000500000000000000" pitchFamily="2" charset="0"/>
              </a:rPr>
              <a:t>Youth</a:t>
            </a:r>
            <a:r>
              <a:rPr lang="es-AR" sz="24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s-AR" sz="2400" dirty="0" err="1">
                <a:solidFill>
                  <a:schemeClr val="bg1"/>
                </a:solidFill>
                <a:latin typeface="Montserrat" panose="00000500000000000000" pitchFamily="2" charset="0"/>
              </a:rPr>
              <a:t>America’s</a:t>
            </a:r>
            <a:r>
              <a:rPr lang="es-AR" sz="2400" dirty="0">
                <a:solidFill>
                  <a:schemeClr val="bg1"/>
                </a:solidFill>
                <a:latin typeface="Montserrat" panose="00000500000000000000" pitchFamily="2" charset="0"/>
              </a:rPr>
              <a:t> Cup se llevará a cabo durante los meses de febrero y marzo en Auckland, Nueva Zelanda, previo al inicio de la America’s Cup. 17 equipos pertenecientes a 15 países han confirmado su participación.</a:t>
            </a:r>
            <a:endParaRPr lang="en-US" sz="24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319" y="512997"/>
            <a:ext cx="3581360" cy="3008342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51" t="36051" r="21405" b="30700"/>
          <a:stretch/>
        </p:blipFill>
        <p:spPr>
          <a:xfrm>
            <a:off x="190500" y="6101094"/>
            <a:ext cx="2952750" cy="639341"/>
          </a:xfrm>
          <a:prstGeom prst="rect">
            <a:avLst/>
          </a:prstGeom>
        </p:spPr>
      </p:pic>
      <p:cxnSp>
        <p:nvCxnSpPr>
          <p:cNvPr id="7" name="Conector recto 6"/>
          <p:cNvCxnSpPr/>
          <p:nvPr/>
        </p:nvCxnSpPr>
        <p:spPr>
          <a:xfrm>
            <a:off x="4305319" y="3521339"/>
            <a:ext cx="3467081" cy="0"/>
          </a:xfrm>
          <a:prstGeom prst="line">
            <a:avLst/>
          </a:prstGeom>
          <a:ln w="19050">
            <a:solidFill>
              <a:srgbClr val="E91C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CA318E7D-ED9D-9D43-8477-2B9277CEBF85}"/>
              </a:ext>
            </a:extLst>
          </p:cNvPr>
          <p:cNvSpPr txBox="1"/>
          <p:nvPr/>
        </p:nvSpPr>
        <p:spPr>
          <a:xfrm>
            <a:off x="9673319" y="6278770"/>
            <a:ext cx="25186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>
                <a:solidFill>
                  <a:srgbClr val="B6F8FF"/>
                </a:solidFill>
                <a:latin typeface="Chalkduster" panose="03050602040202020205" pitchFamily="66" charset="77"/>
              </a:rPr>
              <a:t>YOUTH AMERICAS CUP </a:t>
            </a:r>
          </a:p>
          <a:p>
            <a:pPr algn="ctr"/>
            <a:r>
              <a:rPr lang="en-US" sz="1200" i="1" dirty="0">
                <a:solidFill>
                  <a:srgbClr val="B6F8FF"/>
                </a:solidFill>
                <a:latin typeface="Chalkduster" panose="03050602040202020205" pitchFamily="66" charset="77"/>
              </a:rPr>
              <a:t>YCA CHALLENGE</a:t>
            </a:r>
          </a:p>
        </p:txBody>
      </p:sp>
    </p:spTree>
    <p:extLst>
      <p:ext uri="{BB962C8B-B14F-4D97-AF65-F5344CB8AC3E}">
        <p14:creationId xmlns:p14="http://schemas.microsoft.com/office/powerpoint/2010/main" val="23974204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0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90500" y="2054707"/>
            <a:ext cx="3257550" cy="2710485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s-AR" sz="2200" dirty="0">
                <a:solidFill>
                  <a:schemeClr val="bg1">
                    <a:lumMod val="85000"/>
                  </a:schemeClr>
                </a:solidFill>
                <a:latin typeface="Montserrat" panose="00000500000000000000" pitchFamily="2" charset="0"/>
              </a:rPr>
              <a:t>Las tripulaciones competirán en un innovador monocasco </a:t>
            </a:r>
            <a:r>
              <a:rPr lang="es-AR" sz="2200" dirty="0" err="1">
                <a:solidFill>
                  <a:schemeClr val="bg1">
                    <a:lumMod val="85000"/>
                  </a:schemeClr>
                </a:solidFill>
                <a:latin typeface="Montserrat" panose="00000500000000000000" pitchFamily="2" charset="0"/>
              </a:rPr>
              <a:t>foileador</a:t>
            </a:r>
            <a:r>
              <a:rPr lang="es-AR" sz="2200" dirty="0">
                <a:solidFill>
                  <a:schemeClr val="bg1">
                    <a:lumMod val="85000"/>
                  </a:schemeClr>
                </a:solidFill>
                <a:latin typeface="Montserrat" panose="00000500000000000000" pitchFamily="2" charset="0"/>
              </a:rPr>
              <a:t>, el </a:t>
            </a:r>
            <a:r>
              <a:rPr lang="es-AR" sz="2200" u="sng" dirty="0">
                <a:solidFill>
                  <a:schemeClr val="bg1">
                    <a:lumMod val="85000"/>
                  </a:schemeClr>
                </a:solidFill>
                <a:latin typeface="Montserrat" panose="00000500000000000000" pitchFamily="2" charset="0"/>
              </a:rPr>
              <a:t>AC9F</a:t>
            </a:r>
            <a:r>
              <a:rPr lang="es-AR" sz="2200" dirty="0">
                <a:solidFill>
                  <a:schemeClr val="bg1">
                    <a:lumMod val="85000"/>
                  </a:schemeClr>
                </a:solidFill>
                <a:latin typeface="Montserrat" panose="00000500000000000000" pitchFamily="2" charset="0"/>
              </a:rPr>
              <a:t> el cual será provisto por la organización.</a:t>
            </a:r>
          </a:p>
          <a:p>
            <a:pPr marL="0" indent="0">
              <a:lnSpc>
                <a:spcPct val="100000"/>
              </a:lnSpc>
              <a:buNone/>
            </a:pPr>
            <a:endParaRPr lang="es-AR" sz="2200" dirty="0">
              <a:solidFill>
                <a:schemeClr val="bg1">
                  <a:lumMod val="85000"/>
                </a:schemeClr>
              </a:solidFill>
              <a:latin typeface="Montserrat" panose="00000500000000000000" pitchFamily="2" charset="0"/>
            </a:endParaRPr>
          </a:p>
        </p:txBody>
      </p:sp>
      <p:cxnSp>
        <p:nvCxnSpPr>
          <p:cNvPr id="6" name="Conector recto 5"/>
          <p:cNvCxnSpPr/>
          <p:nvPr/>
        </p:nvCxnSpPr>
        <p:spPr>
          <a:xfrm>
            <a:off x="4564924" y="1665069"/>
            <a:ext cx="3196046" cy="0"/>
          </a:xfrm>
          <a:prstGeom prst="line">
            <a:avLst/>
          </a:prstGeom>
          <a:ln w="19050">
            <a:solidFill>
              <a:srgbClr val="E91C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51" t="36051" r="21405" b="30700"/>
          <a:stretch/>
        </p:blipFill>
        <p:spPr>
          <a:xfrm>
            <a:off x="190500" y="6101094"/>
            <a:ext cx="2952750" cy="639341"/>
          </a:xfrm>
          <a:prstGeom prst="rect">
            <a:avLst/>
          </a:prstGeom>
        </p:spPr>
      </p:pic>
      <p:sp>
        <p:nvSpPr>
          <p:cNvPr id="7" name="Marcador de contenido 2">
            <a:extLst>
              <a:ext uri="{FF2B5EF4-FFF2-40B4-BE49-F238E27FC236}">
                <a16:creationId xmlns:a16="http://schemas.microsoft.com/office/drawing/2014/main" id="{7FA76048-1F37-1A4A-971D-92FC18829E50}"/>
              </a:ext>
            </a:extLst>
          </p:cNvPr>
          <p:cNvSpPr txBox="1">
            <a:spLocks/>
          </p:cNvSpPr>
          <p:nvPr/>
        </p:nvSpPr>
        <p:spPr>
          <a:xfrm>
            <a:off x="3140259" y="749369"/>
            <a:ext cx="5911482" cy="5631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s-ES" sz="4400" i="1" dirty="0">
                <a:solidFill>
                  <a:srgbClr val="92FFF8"/>
                </a:solidFill>
                <a:latin typeface="Chalkduster" panose="03050602040202020205" pitchFamily="66" charset="77"/>
              </a:rPr>
              <a:t>El Barco</a:t>
            </a:r>
          </a:p>
        </p:txBody>
      </p:sp>
      <p:sp>
        <p:nvSpPr>
          <p:cNvPr id="8" name="Marcador de contenido 2">
            <a:extLst>
              <a:ext uri="{FF2B5EF4-FFF2-40B4-BE49-F238E27FC236}">
                <a16:creationId xmlns:a16="http://schemas.microsoft.com/office/drawing/2014/main" id="{D751C7B9-F3B1-9640-B936-16D52B292BF2}"/>
              </a:ext>
            </a:extLst>
          </p:cNvPr>
          <p:cNvSpPr txBox="1">
            <a:spLocks/>
          </p:cNvSpPr>
          <p:nvPr/>
        </p:nvSpPr>
        <p:spPr>
          <a:xfrm>
            <a:off x="9673319" y="2109164"/>
            <a:ext cx="2309131" cy="25551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ts val="2000"/>
            </a:pPr>
            <a:r>
              <a:rPr lang="es-AR" sz="2200" dirty="0">
                <a:solidFill>
                  <a:srgbClr val="D9D9D9"/>
                </a:solidFill>
                <a:latin typeface="Montserrat" panose="00000500000000000000"/>
              </a:rPr>
              <a:t>9 metros de eslora,</a:t>
            </a:r>
          </a:p>
          <a:p>
            <a:pPr>
              <a:buSzPts val="2000"/>
            </a:pPr>
            <a:r>
              <a:rPr lang="es-AR" sz="2200" dirty="0">
                <a:solidFill>
                  <a:srgbClr val="D9D9D9"/>
                </a:solidFill>
                <a:latin typeface="Montserrat" panose="00000500000000000000"/>
              </a:rPr>
              <a:t>4 tripulantes de entre 18 y 24 años,</a:t>
            </a:r>
          </a:p>
          <a:p>
            <a:pPr>
              <a:buSzPts val="2000"/>
            </a:pPr>
            <a:r>
              <a:rPr lang="es-AR" sz="2200" dirty="0">
                <a:solidFill>
                  <a:srgbClr val="D9D9D9"/>
                </a:solidFill>
                <a:latin typeface="Montserrat" panose="00000500000000000000"/>
              </a:rPr>
              <a:t>2 hombres y 2 mujeres</a:t>
            </a:r>
          </a:p>
        </p:txBody>
      </p:sp>
      <p:sp>
        <p:nvSpPr>
          <p:cNvPr id="11" name="TextBox 8">
            <a:extLst>
              <a:ext uri="{FF2B5EF4-FFF2-40B4-BE49-F238E27FC236}">
                <a16:creationId xmlns:a16="http://schemas.microsoft.com/office/drawing/2014/main" id="{CA318E7D-ED9D-9D43-8477-2B9277CEBF85}"/>
              </a:ext>
            </a:extLst>
          </p:cNvPr>
          <p:cNvSpPr txBox="1"/>
          <p:nvPr/>
        </p:nvSpPr>
        <p:spPr>
          <a:xfrm>
            <a:off x="9673319" y="6278770"/>
            <a:ext cx="25186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>
                <a:solidFill>
                  <a:srgbClr val="B6F8FF"/>
                </a:solidFill>
                <a:latin typeface="Chalkduster" panose="03050602040202020205" pitchFamily="66" charset="77"/>
              </a:rPr>
              <a:t>YOUTH AMERICAS CUP </a:t>
            </a:r>
          </a:p>
          <a:p>
            <a:pPr algn="ctr"/>
            <a:r>
              <a:rPr lang="en-US" sz="1200" i="1" dirty="0">
                <a:solidFill>
                  <a:srgbClr val="B6F8FF"/>
                </a:solidFill>
                <a:latin typeface="Chalkduster" panose="03050602040202020205" pitchFamily="66" charset="77"/>
              </a:rPr>
              <a:t>YCA CHALLENGE</a:t>
            </a:r>
          </a:p>
        </p:txBody>
      </p:sp>
    </p:spTree>
    <p:extLst>
      <p:ext uri="{BB962C8B-B14F-4D97-AF65-F5344CB8AC3E}">
        <p14:creationId xmlns:p14="http://schemas.microsoft.com/office/powerpoint/2010/main" val="9979767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BC5D0E8B-2BD1-4179-B351-B2B6124C52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396"/>
            <a:ext cx="12192000" cy="6821208"/>
          </a:xfrm>
          <a:prstGeom prst="rect">
            <a:avLst/>
          </a:prstGeom>
        </p:spPr>
      </p:pic>
      <p:sp>
        <p:nvSpPr>
          <p:cNvPr id="13" name="Rectángulo 12"/>
          <p:cNvSpPr/>
          <p:nvPr/>
        </p:nvSpPr>
        <p:spPr>
          <a:xfrm>
            <a:off x="-13252" y="-7470"/>
            <a:ext cx="12205252" cy="687209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Marcador de contenido 9"/>
          <p:cNvSpPr>
            <a:spLocks noGrp="1"/>
          </p:cNvSpPr>
          <p:nvPr>
            <p:ph idx="1"/>
          </p:nvPr>
        </p:nvSpPr>
        <p:spPr>
          <a:xfrm>
            <a:off x="838199" y="2762926"/>
            <a:ext cx="10515600" cy="290429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2400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pPr marL="0" indent="0" algn="ctr">
              <a:buNone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Montserrat" panose="00000500000000000000" pitchFamily="2" charset="0"/>
              </a:rPr>
              <a:t>A lo largo </a:t>
            </a:r>
            <a:r>
              <a:rPr lang="en-US" sz="2400" dirty="0" err="1">
                <a:solidFill>
                  <a:schemeClr val="bg1">
                    <a:lumMod val="85000"/>
                  </a:schemeClr>
                </a:solidFill>
                <a:latin typeface="Montserrat" panose="00000500000000000000" pitchFamily="2" charset="0"/>
              </a:rPr>
              <a:t>sus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Montserrat" panose="00000500000000000000" pitchFamily="2" charset="0"/>
              </a:rPr>
              <a:t> 137 </a:t>
            </a:r>
            <a:r>
              <a:rPr lang="en-US" sz="2400" dirty="0" err="1">
                <a:solidFill>
                  <a:schemeClr val="bg1">
                    <a:lumMod val="85000"/>
                  </a:schemeClr>
                </a:solidFill>
                <a:latin typeface="Montserrat" panose="00000500000000000000" pitchFamily="2" charset="0"/>
              </a:rPr>
              <a:t>años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Montserrat" panose="00000500000000000000" pitchFamily="2" charset="0"/>
              </a:rPr>
              <a:t> de </a:t>
            </a:r>
            <a:r>
              <a:rPr lang="en-US" sz="2400" dirty="0" err="1">
                <a:solidFill>
                  <a:schemeClr val="bg1">
                    <a:lumMod val="85000"/>
                  </a:schemeClr>
                </a:solidFill>
                <a:latin typeface="Montserrat" panose="00000500000000000000" pitchFamily="2" charset="0"/>
              </a:rPr>
              <a:t>existencia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2400" dirty="0" err="1">
                <a:solidFill>
                  <a:schemeClr val="bg1">
                    <a:lumMod val="85000"/>
                  </a:schemeClr>
                </a:solidFill>
                <a:latin typeface="Montserrat" panose="00000500000000000000" pitchFamily="2" charset="0"/>
              </a:rPr>
              <a:t>nuestro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Montserrat" panose="00000500000000000000" pitchFamily="2" charset="0"/>
              </a:rPr>
              <a:t> Club se ha posicionado como una entidad líder en el yachting mundial, participando en innumerables eventos náuticos alrededor del planeta y  obteniendo una cantidad enorme de victorias y títulos a través del esfuerzo de sus socios y el apoyo del club.</a:t>
            </a:r>
          </a:p>
          <a:p>
            <a:pPr marL="0" indent="0" algn="ctr">
              <a:buNone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Montserrat" panose="00000500000000000000" pitchFamily="2" charset="0"/>
              </a:rPr>
              <a:t> </a:t>
            </a:r>
          </a:p>
        </p:txBody>
      </p:sp>
      <p:pic>
        <p:nvPicPr>
          <p:cNvPr id="20" name="Imagen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51" t="36051" r="21405" b="30700"/>
          <a:stretch/>
        </p:blipFill>
        <p:spPr>
          <a:xfrm>
            <a:off x="190500" y="6101094"/>
            <a:ext cx="2952750" cy="639341"/>
          </a:xfrm>
          <a:prstGeom prst="rect">
            <a:avLst/>
          </a:prstGeom>
        </p:spPr>
      </p:pic>
      <p:cxnSp>
        <p:nvCxnSpPr>
          <p:cNvPr id="9" name="Conector recto 16">
            <a:extLst>
              <a:ext uri="{FF2B5EF4-FFF2-40B4-BE49-F238E27FC236}">
                <a16:creationId xmlns:a16="http://schemas.microsoft.com/office/drawing/2014/main" id="{CF0235B5-3963-2643-821C-04439A3A829A}"/>
              </a:ext>
            </a:extLst>
          </p:cNvPr>
          <p:cNvCxnSpPr/>
          <p:nvPr/>
        </p:nvCxnSpPr>
        <p:spPr>
          <a:xfrm>
            <a:off x="2882536" y="2464790"/>
            <a:ext cx="6609806" cy="0"/>
          </a:xfrm>
          <a:prstGeom prst="line">
            <a:avLst/>
          </a:prstGeom>
          <a:ln w="19050">
            <a:solidFill>
              <a:srgbClr val="E91C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8">
            <a:extLst>
              <a:ext uri="{FF2B5EF4-FFF2-40B4-BE49-F238E27FC236}">
                <a16:creationId xmlns:a16="http://schemas.microsoft.com/office/drawing/2014/main" id="{CA318E7D-ED9D-9D43-8477-2B9277CEBF85}"/>
              </a:ext>
            </a:extLst>
          </p:cNvPr>
          <p:cNvSpPr txBox="1"/>
          <p:nvPr/>
        </p:nvSpPr>
        <p:spPr>
          <a:xfrm>
            <a:off x="9673319" y="6278770"/>
            <a:ext cx="25186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>
                <a:solidFill>
                  <a:srgbClr val="B6F8FF"/>
                </a:solidFill>
                <a:latin typeface="Chalkduster" panose="03050602040202020205" pitchFamily="66" charset="77"/>
              </a:rPr>
              <a:t>YOUTH AMERICAS CUP </a:t>
            </a:r>
          </a:p>
          <a:p>
            <a:pPr algn="ctr"/>
            <a:r>
              <a:rPr lang="en-US" sz="1200" i="1" dirty="0">
                <a:solidFill>
                  <a:srgbClr val="B6F8FF"/>
                </a:solidFill>
                <a:latin typeface="Chalkduster" panose="03050602040202020205" pitchFamily="66" charset="77"/>
              </a:rPr>
              <a:t>YCA CHALLENGE</a:t>
            </a:r>
          </a:p>
        </p:txBody>
      </p:sp>
      <p:sp>
        <p:nvSpPr>
          <p:cNvPr id="16" name="Marcador de contenido 2">
            <a:extLst>
              <a:ext uri="{FF2B5EF4-FFF2-40B4-BE49-F238E27FC236}">
                <a16:creationId xmlns:a16="http://schemas.microsoft.com/office/drawing/2014/main" id="{7FA76048-1F37-1A4A-971D-92FC18829E50}"/>
              </a:ext>
            </a:extLst>
          </p:cNvPr>
          <p:cNvSpPr txBox="1">
            <a:spLocks/>
          </p:cNvSpPr>
          <p:nvPr/>
        </p:nvSpPr>
        <p:spPr>
          <a:xfrm>
            <a:off x="2147071" y="1283469"/>
            <a:ext cx="7897856" cy="5631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s-ES" sz="4400" i="1" dirty="0" err="1">
                <a:solidFill>
                  <a:srgbClr val="92FFF8"/>
                </a:solidFill>
                <a:latin typeface="Chalkduster" panose="03050602040202020205" pitchFamily="66" charset="77"/>
              </a:rPr>
              <a:t>Yacht</a:t>
            </a:r>
            <a:r>
              <a:rPr lang="es-ES" sz="4400" i="1" dirty="0">
                <a:solidFill>
                  <a:srgbClr val="92FFF8"/>
                </a:solidFill>
                <a:latin typeface="Chalkduster" panose="03050602040202020205" pitchFamily="66" charset="77"/>
              </a:rPr>
              <a:t> Club Argentino</a:t>
            </a:r>
          </a:p>
        </p:txBody>
      </p:sp>
    </p:spTree>
    <p:extLst>
      <p:ext uri="{BB962C8B-B14F-4D97-AF65-F5344CB8AC3E}">
        <p14:creationId xmlns:p14="http://schemas.microsoft.com/office/powerpoint/2010/main" val="5838128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30" t="15463" b="1038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0" y="0"/>
            <a:ext cx="12225961" cy="68580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F0"/>
              </a:solidFill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/>
              <a:t> </a:t>
            </a:r>
            <a:endParaRPr lang="en-U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07399" y="869024"/>
            <a:ext cx="10211162" cy="121187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s-AR" i="1" dirty="0">
                <a:solidFill>
                  <a:schemeClr val="bg1"/>
                </a:solidFill>
                <a:latin typeface="Montserrat" panose="00000500000000000000" pitchFamily="2" charset="0"/>
              </a:rPr>
              <a:t>Hemos competido con éxito en los eventos náuticos más prestigiosos del mundo.</a:t>
            </a: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51" t="36051" r="21405" b="30700"/>
          <a:stretch/>
        </p:blipFill>
        <p:spPr>
          <a:xfrm>
            <a:off x="190500" y="6101094"/>
            <a:ext cx="2952750" cy="639341"/>
          </a:xfrm>
          <a:prstGeom prst="rect">
            <a:avLst/>
          </a:prstGeom>
        </p:spPr>
      </p:pic>
      <p:cxnSp>
        <p:nvCxnSpPr>
          <p:cNvPr id="15" name="Conector recto 14"/>
          <p:cNvCxnSpPr/>
          <p:nvPr/>
        </p:nvCxnSpPr>
        <p:spPr>
          <a:xfrm>
            <a:off x="2669613" y="2080901"/>
            <a:ext cx="6609806" cy="0"/>
          </a:xfrm>
          <a:prstGeom prst="line">
            <a:avLst/>
          </a:prstGeom>
          <a:ln w="19050">
            <a:solidFill>
              <a:srgbClr val="E91C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8">
            <a:extLst>
              <a:ext uri="{FF2B5EF4-FFF2-40B4-BE49-F238E27FC236}">
                <a16:creationId xmlns:a16="http://schemas.microsoft.com/office/drawing/2014/main" id="{CA318E7D-ED9D-9D43-8477-2B9277CEBF85}"/>
              </a:ext>
            </a:extLst>
          </p:cNvPr>
          <p:cNvSpPr txBox="1"/>
          <p:nvPr/>
        </p:nvSpPr>
        <p:spPr>
          <a:xfrm>
            <a:off x="9673319" y="6278770"/>
            <a:ext cx="25186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>
                <a:solidFill>
                  <a:srgbClr val="B6F8FF"/>
                </a:solidFill>
                <a:latin typeface="Chalkduster" panose="03050602040202020205" pitchFamily="66" charset="77"/>
              </a:rPr>
              <a:t>YOUTH AMERICAS CUP </a:t>
            </a:r>
          </a:p>
          <a:p>
            <a:pPr algn="ctr"/>
            <a:r>
              <a:rPr lang="en-US" sz="1200" i="1" dirty="0">
                <a:solidFill>
                  <a:srgbClr val="B6F8FF"/>
                </a:solidFill>
                <a:latin typeface="Chalkduster" panose="03050602040202020205" pitchFamily="66" charset="77"/>
              </a:rPr>
              <a:t>YCA CHALLENGE</a:t>
            </a:r>
          </a:p>
        </p:txBody>
      </p:sp>
      <p:sp>
        <p:nvSpPr>
          <p:cNvPr id="13" name="Marcador de contenido 2"/>
          <p:cNvSpPr txBox="1">
            <a:spLocks/>
          </p:cNvSpPr>
          <p:nvPr/>
        </p:nvSpPr>
        <p:spPr>
          <a:xfrm>
            <a:off x="2339123" y="2513088"/>
            <a:ext cx="3913956" cy="3067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i="1" dirty="0">
                <a:solidFill>
                  <a:srgbClr val="B6F8FF"/>
                </a:solidFill>
                <a:latin typeface="Montserrat" panose="00000500000000000000" pitchFamily="2" charset="0"/>
              </a:rPr>
              <a:t>Fastent Race</a:t>
            </a:r>
          </a:p>
          <a:p>
            <a:r>
              <a:rPr lang="en-US" sz="2200" i="1" dirty="0">
                <a:solidFill>
                  <a:srgbClr val="B6F8FF"/>
                </a:solidFill>
                <a:latin typeface="Montserrat" panose="00000500000000000000" pitchFamily="2" charset="0"/>
              </a:rPr>
              <a:t>Newport Bermuda</a:t>
            </a:r>
            <a:endParaRPr lang="en-US" sz="2200" i="1" dirty="0" err="1">
              <a:solidFill>
                <a:srgbClr val="B6F8FF"/>
              </a:solidFill>
              <a:latin typeface="Montserrat" panose="00000500000000000000" pitchFamily="2" charset="0"/>
            </a:endParaRPr>
          </a:p>
          <a:p>
            <a:r>
              <a:rPr lang="en-US" sz="2200" i="1" dirty="0">
                <a:solidFill>
                  <a:srgbClr val="B6F8FF"/>
                </a:solidFill>
                <a:latin typeface="Montserrat" panose="00000500000000000000" pitchFamily="2" charset="0"/>
              </a:rPr>
              <a:t>Buenos Aires – Rio de Janeiro</a:t>
            </a:r>
          </a:p>
          <a:p>
            <a:r>
              <a:rPr lang="en-US" sz="2200" i="1" dirty="0">
                <a:solidFill>
                  <a:srgbClr val="B6F8FF"/>
                </a:solidFill>
                <a:latin typeface="Montserrat" panose="00000500000000000000" pitchFamily="2" charset="0"/>
              </a:rPr>
              <a:t>Admirals Cup</a:t>
            </a:r>
          </a:p>
        </p:txBody>
      </p:sp>
      <p:sp>
        <p:nvSpPr>
          <p:cNvPr id="14" name="Marcador de contenido 2">
            <a:extLst>
              <a:ext uri="{FF2B5EF4-FFF2-40B4-BE49-F238E27FC236}">
                <a16:creationId xmlns:a16="http://schemas.microsoft.com/office/drawing/2014/main" id="{64D78B26-F579-884B-864C-522BBDB4CB2A}"/>
              </a:ext>
            </a:extLst>
          </p:cNvPr>
          <p:cNvSpPr txBox="1">
            <a:spLocks/>
          </p:cNvSpPr>
          <p:nvPr/>
        </p:nvSpPr>
        <p:spPr>
          <a:xfrm>
            <a:off x="6253080" y="2643580"/>
            <a:ext cx="4110119" cy="30673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i="1" dirty="0">
                <a:solidFill>
                  <a:srgbClr val="B6F8FF"/>
                </a:solidFill>
                <a:latin typeface="Montserrat" panose="00000500000000000000" pitchFamily="2" charset="0"/>
              </a:rPr>
              <a:t>New York Yacht Club </a:t>
            </a:r>
            <a:r>
              <a:rPr lang="en-US" sz="2200" i="1" dirty="0" err="1">
                <a:solidFill>
                  <a:srgbClr val="B6F8FF"/>
                </a:solidFill>
                <a:latin typeface="Montserrat" panose="00000500000000000000" pitchFamily="2" charset="0"/>
              </a:rPr>
              <a:t>Invitational</a:t>
            </a:r>
            <a:r>
              <a:rPr lang="en-US" sz="2200" i="1" dirty="0">
                <a:solidFill>
                  <a:srgbClr val="B6F8FF"/>
                </a:solidFill>
                <a:latin typeface="Montserrat" panose="00000500000000000000" pitchFamily="2" charset="0"/>
              </a:rPr>
              <a:t> Cup</a:t>
            </a:r>
          </a:p>
          <a:p>
            <a:r>
              <a:rPr lang="en-US" sz="2200" i="1" dirty="0">
                <a:solidFill>
                  <a:srgbClr val="B6F8FF"/>
                </a:solidFill>
                <a:latin typeface="Montserrat" panose="00000500000000000000" pitchFamily="2" charset="0"/>
              </a:rPr>
              <a:t>Rolex </a:t>
            </a:r>
            <a:r>
              <a:rPr lang="en-US" sz="2200" i="1" dirty="0" err="1">
                <a:solidFill>
                  <a:srgbClr val="B6F8FF"/>
                </a:solidFill>
                <a:latin typeface="Montserrat" panose="00000500000000000000" pitchFamily="2" charset="0"/>
              </a:rPr>
              <a:t>Giraglia</a:t>
            </a:r>
          </a:p>
          <a:p>
            <a:r>
              <a:rPr lang="en-US" sz="2200" i="1" dirty="0">
                <a:solidFill>
                  <a:srgbClr val="B6F8FF"/>
                </a:solidFill>
                <a:latin typeface="Montserrat" panose="00000500000000000000" pitchFamily="2" charset="0"/>
              </a:rPr>
              <a:t>Magellan Cup</a:t>
            </a:r>
          </a:p>
          <a:p>
            <a:r>
              <a:rPr lang="en-US" sz="2200" i="1" dirty="0">
                <a:solidFill>
                  <a:srgbClr val="B6F8FF"/>
                </a:solidFill>
                <a:latin typeface="Montserrat" panose="00000500000000000000" pitchFamily="2" charset="0"/>
              </a:rPr>
              <a:t>Les Voiles de Saint-Tropez</a:t>
            </a:r>
          </a:p>
        </p:txBody>
      </p:sp>
    </p:spTree>
    <p:extLst>
      <p:ext uri="{BB962C8B-B14F-4D97-AF65-F5344CB8AC3E}">
        <p14:creationId xmlns:p14="http://schemas.microsoft.com/office/powerpoint/2010/main" val="16390251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0856" y="2200206"/>
            <a:ext cx="5040213" cy="2510026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3119"/>
            <a:ext cx="3983395" cy="319711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47"/>
          <a:stretch/>
        </p:blipFill>
        <p:spPr>
          <a:xfrm>
            <a:off x="-1" y="-19050"/>
            <a:ext cx="4116223" cy="2209501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24"/>
          <a:stretch/>
        </p:blipFill>
        <p:spPr>
          <a:xfrm>
            <a:off x="8101069" y="4674370"/>
            <a:ext cx="4090931" cy="2190451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47"/>
          <a:stretch/>
        </p:blipFill>
        <p:spPr>
          <a:xfrm>
            <a:off x="3983395" y="-19051"/>
            <a:ext cx="4117674" cy="2209501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323" b="23256"/>
          <a:stretch/>
        </p:blipFill>
        <p:spPr>
          <a:xfrm>
            <a:off x="-18074" y="4679478"/>
            <a:ext cx="4001469" cy="2178522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79" b="8706"/>
          <a:stretch/>
        </p:blipFill>
        <p:spPr>
          <a:xfrm>
            <a:off x="3983396" y="4686299"/>
            <a:ext cx="4117674" cy="2171701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9618" y="2179478"/>
            <a:ext cx="4090931" cy="2506821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2" b="17417"/>
          <a:stretch/>
        </p:blipFill>
        <p:spPr>
          <a:xfrm>
            <a:off x="8098892" y="-19050"/>
            <a:ext cx="4092382" cy="2191376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1" y="-14725"/>
            <a:ext cx="12192000" cy="687954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/>
              <a:t> </a:t>
            </a:r>
            <a:endParaRPr lang="en-U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35230" y="2601249"/>
            <a:ext cx="10121537" cy="1647598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s-AR" i="1">
                <a:solidFill>
                  <a:srgbClr val="B6F8FF"/>
                </a:solidFill>
                <a:latin typeface="Montserrat" panose="00000500000000000000" pitchFamily="2" charset="0"/>
              </a:rPr>
              <a:t>El YACHT CLUB ARGENTINO </a:t>
            </a:r>
            <a:r>
              <a:rPr lang="es-AR" i="1">
                <a:solidFill>
                  <a:schemeClr val="bg1"/>
                </a:solidFill>
                <a:latin typeface="Montserrat" panose="00000500000000000000" pitchFamily="2" charset="0"/>
              </a:rPr>
              <a:t>ha formado </a:t>
            </a:r>
            <a:r>
              <a:rPr lang="es-AR">
                <a:solidFill>
                  <a:schemeClr val="bg1"/>
                </a:solidFill>
                <a:latin typeface="Montserrat" panose="00000500000000000000" pitchFamily="2" charset="0"/>
              </a:rPr>
              <a:t>talentosos deportistas, quienes han obtenido para la Argentina y para nuestro Club innumerable cantidad de títulos mundiales, panamericanos y también medallas olímpicas.</a:t>
            </a:r>
            <a:endParaRPr lang="en-US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51" t="36051" r="21405" b="30700"/>
          <a:stretch/>
        </p:blipFill>
        <p:spPr>
          <a:xfrm>
            <a:off x="190500" y="6101094"/>
            <a:ext cx="2952750" cy="639341"/>
          </a:xfrm>
          <a:prstGeom prst="rect">
            <a:avLst/>
          </a:prstGeom>
        </p:spPr>
      </p:pic>
      <p:sp>
        <p:nvSpPr>
          <p:cNvPr id="8" name="TextBox 8">
            <a:extLst>
              <a:ext uri="{FF2B5EF4-FFF2-40B4-BE49-F238E27FC236}">
                <a16:creationId xmlns:a16="http://schemas.microsoft.com/office/drawing/2014/main" id="{CA318E7D-ED9D-9D43-8477-2B9277CEBF85}"/>
              </a:ext>
            </a:extLst>
          </p:cNvPr>
          <p:cNvSpPr txBox="1"/>
          <p:nvPr/>
        </p:nvSpPr>
        <p:spPr>
          <a:xfrm>
            <a:off x="9673319" y="6278770"/>
            <a:ext cx="25186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>
                <a:solidFill>
                  <a:srgbClr val="B6F8FF"/>
                </a:solidFill>
                <a:latin typeface="Chalkduster" panose="03050602040202020205" pitchFamily="66" charset="77"/>
              </a:rPr>
              <a:t>YOUTH AMERICAS CUP </a:t>
            </a:r>
          </a:p>
          <a:p>
            <a:pPr algn="ctr"/>
            <a:r>
              <a:rPr lang="en-US" sz="1200" i="1" dirty="0">
                <a:solidFill>
                  <a:srgbClr val="B6F8FF"/>
                </a:solidFill>
                <a:latin typeface="Chalkduster" panose="03050602040202020205" pitchFamily="66" charset="77"/>
              </a:rPr>
              <a:t>YCA CHALLENGE</a:t>
            </a:r>
          </a:p>
        </p:txBody>
      </p:sp>
    </p:spTree>
    <p:extLst>
      <p:ext uri="{BB962C8B-B14F-4D97-AF65-F5344CB8AC3E}">
        <p14:creationId xmlns:p14="http://schemas.microsoft.com/office/powerpoint/2010/main" val="17958662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5" t="35542" r="22947" b="1354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39321" y="2539432"/>
            <a:ext cx="11113356" cy="326307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s-AR" sz="2400" dirty="0">
                <a:solidFill>
                  <a:schemeClr val="bg1"/>
                </a:solidFill>
                <a:latin typeface="Montserrat" panose="00000500000000000000" pitchFamily="2" charset="0"/>
              </a:rPr>
              <a:t>Hemos enarbolado a lo largo de nuestra historia los valores de</a:t>
            </a:r>
            <a:r>
              <a:rPr lang="es-AR" sz="2400" i="1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s-AR" sz="2400" i="1" dirty="0">
                <a:solidFill>
                  <a:srgbClr val="92FFF8"/>
                </a:solidFill>
                <a:latin typeface="Montserrat" panose="00000500000000000000" pitchFamily="2" charset="0"/>
              </a:rPr>
              <a:t>tradición y prestigio </a:t>
            </a:r>
            <a:r>
              <a:rPr lang="es-AR" sz="2400" dirty="0">
                <a:solidFill>
                  <a:schemeClr val="bg1"/>
                </a:solidFill>
                <a:latin typeface="Montserrat" panose="00000500000000000000" pitchFamily="2" charset="0"/>
              </a:rPr>
              <a:t>que representan inequívocamente a la </a:t>
            </a:r>
            <a:r>
              <a:rPr lang="es-AR" sz="2400" dirty="0" err="1">
                <a:solidFill>
                  <a:schemeClr val="bg1"/>
                </a:solidFill>
                <a:latin typeface="Montserrat" panose="00000500000000000000" pitchFamily="2" charset="0"/>
              </a:rPr>
              <a:t>America’s</a:t>
            </a:r>
            <a:r>
              <a:rPr lang="es-AR" sz="2400" dirty="0">
                <a:solidFill>
                  <a:schemeClr val="bg1"/>
                </a:solidFill>
                <a:latin typeface="Montserrat" panose="00000500000000000000" pitchFamily="2" charset="0"/>
              </a:rPr>
              <a:t> Cup. </a:t>
            </a:r>
          </a:p>
          <a:p>
            <a:pPr marL="0" indent="0" algn="ctr">
              <a:buNone/>
            </a:pPr>
            <a:r>
              <a:rPr lang="es-AR" sz="2400" dirty="0">
                <a:solidFill>
                  <a:schemeClr val="bg1"/>
                </a:solidFill>
                <a:latin typeface="Montserrat" panose="00000500000000000000" pitchFamily="2" charset="0"/>
              </a:rPr>
              <a:t>Estamos frente a la oportunidad única de ratificar </a:t>
            </a:r>
            <a:r>
              <a:rPr lang="es-AR" sz="2400" i="1" dirty="0">
                <a:solidFill>
                  <a:srgbClr val="B6F8FF"/>
                </a:solidFill>
                <a:latin typeface="Montserrat" panose="00000500000000000000" pitchFamily="2" charset="0"/>
              </a:rPr>
              <a:t>esa</a:t>
            </a:r>
            <a:r>
              <a:rPr lang="es-AR" sz="2400" i="1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s-AR" sz="2400" i="1" dirty="0">
                <a:solidFill>
                  <a:srgbClr val="92FFF8"/>
                </a:solidFill>
                <a:latin typeface="Montserrat" panose="00000500000000000000" pitchFamily="2" charset="0"/>
              </a:rPr>
              <a:t>historia, esa tradición y ese prestigio</a:t>
            </a:r>
            <a:r>
              <a:rPr lang="es-AR" sz="2400" dirty="0">
                <a:solidFill>
                  <a:srgbClr val="E91C24"/>
                </a:solidFill>
                <a:latin typeface="Montserrat" panose="00000500000000000000" pitchFamily="2" charset="0"/>
              </a:rPr>
              <a:t> </a:t>
            </a:r>
            <a:r>
              <a:rPr lang="es-AR" sz="2400" dirty="0">
                <a:solidFill>
                  <a:schemeClr val="bg1"/>
                </a:solidFill>
                <a:latin typeface="Montserrat" panose="00000500000000000000" pitchFamily="2" charset="0"/>
              </a:rPr>
              <a:t>en el ámbito del campeonato de vela mas importante del mundo. </a:t>
            </a:r>
            <a:endParaRPr lang="en-US" sz="24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51" t="36051" r="21405" b="30700"/>
          <a:stretch/>
        </p:blipFill>
        <p:spPr>
          <a:xfrm>
            <a:off x="190500" y="6101094"/>
            <a:ext cx="2952750" cy="639341"/>
          </a:xfrm>
          <a:prstGeom prst="rect">
            <a:avLst/>
          </a:prstGeom>
        </p:spPr>
      </p:pic>
      <p:sp>
        <p:nvSpPr>
          <p:cNvPr id="7" name="Marcador de contenido 2">
            <a:extLst>
              <a:ext uri="{FF2B5EF4-FFF2-40B4-BE49-F238E27FC236}">
                <a16:creationId xmlns:a16="http://schemas.microsoft.com/office/drawing/2014/main" id="{8316BC38-D2DA-5047-BCAC-3958566655B3}"/>
              </a:ext>
            </a:extLst>
          </p:cNvPr>
          <p:cNvSpPr txBox="1">
            <a:spLocks/>
          </p:cNvSpPr>
          <p:nvPr/>
        </p:nvSpPr>
        <p:spPr>
          <a:xfrm>
            <a:off x="2968809" y="988161"/>
            <a:ext cx="5911482" cy="5631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s-ES" sz="4400" i="1" dirty="0">
                <a:solidFill>
                  <a:srgbClr val="92FFF8"/>
                </a:solidFill>
                <a:latin typeface="Chalkduster" panose="03050602040202020205" pitchFamily="66" charset="77"/>
              </a:rPr>
              <a:t>La Oportunidad</a:t>
            </a:r>
          </a:p>
        </p:txBody>
      </p:sp>
      <p:cxnSp>
        <p:nvCxnSpPr>
          <p:cNvPr id="9" name="Conector recto 6">
            <a:extLst>
              <a:ext uri="{FF2B5EF4-FFF2-40B4-BE49-F238E27FC236}">
                <a16:creationId xmlns:a16="http://schemas.microsoft.com/office/drawing/2014/main" id="{A20C5B35-B682-D247-86F6-57D026994EFB}"/>
              </a:ext>
            </a:extLst>
          </p:cNvPr>
          <p:cNvCxnSpPr/>
          <p:nvPr/>
        </p:nvCxnSpPr>
        <p:spPr>
          <a:xfrm>
            <a:off x="3143250" y="2004694"/>
            <a:ext cx="5562600" cy="0"/>
          </a:xfrm>
          <a:prstGeom prst="line">
            <a:avLst/>
          </a:prstGeom>
          <a:ln w="12700">
            <a:solidFill>
              <a:srgbClr val="E91C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8">
            <a:extLst>
              <a:ext uri="{FF2B5EF4-FFF2-40B4-BE49-F238E27FC236}">
                <a16:creationId xmlns:a16="http://schemas.microsoft.com/office/drawing/2014/main" id="{CA318E7D-ED9D-9D43-8477-2B9277CEBF85}"/>
              </a:ext>
            </a:extLst>
          </p:cNvPr>
          <p:cNvSpPr txBox="1"/>
          <p:nvPr/>
        </p:nvSpPr>
        <p:spPr>
          <a:xfrm>
            <a:off x="9673319" y="6278770"/>
            <a:ext cx="25186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>
                <a:solidFill>
                  <a:srgbClr val="B6F8FF"/>
                </a:solidFill>
                <a:latin typeface="Chalkduster" panose="03050602040202020205" pitchFamily="66" charset="77"/>
              </a:rPr>
              <a:t>YOUTH AMERICAS CUP </a:t>
            </a:r>
          </a:p>
          <a:p>
            <a:pPr algn="ctr"/>
            <a:r>
              <a:rPr lang="en-US" sz="1200" i="1" dirty="0">
                <a:solidFill>
                  <a:srgbClr val="B6F8FF"/>
                </a:solidFill>
                <a:latin typeface="Chalkduster" panose="03050602040202020205" pitchFamily="66" charset="77"/>
              </a:rPr>
              <a:t>YCA CHALLENGE</a:t>
            </a:r>
          </a:p>
        </p:txBody>
      </p:sp>
    </p:spTree>
    <p:extLst>
      <p:ext uri="{BB962C8B-B14F-4D97-AF65-F5344CB8AC3E}">
        <p14:creationId xmlns:p14="http://schemas.microsoft.com/office/powerpoint/2010/main" val="354016256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13559</TotalTime>
  <Words>631</Words>
  <Application>Microsoft Office PowerPoint</Application>
  <PresentationFormat>Panorámica</PresentationFormat>
  <Paragraphs>82</Paragraphs>
  <Slides>14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Chalkduster</vt:lpstr>
      <vt:lpstr>Montserrat</vt:lpstr>
      <vt:lpstr>Tema de Office</vt:lpstr>
      <vt:lpstr>v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 </vt:lpstr>
      <vt:lpstr> </vt:lpstr>
      <vt:lpstr>Presentación de PowerPoint</vt:lpstr>
      <vt:lpstr>Presentación de PowerPoint</vt:lpstr>
      <vt:lpstr>Presentación de PowerPoint</vt:lpstr>
      <vt:lpstr>Presentación de PowerPoint</vt:lpstr>
      <vt:lpstr> </vt:lpstr>
      <vt:lpstr>Presentación de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YCA Challenge</dc:title>
  <dc:subject/>
  <dc:creator>PABLO TEDIN</dc:creator>
  <cp:keywords/>
  <dc:description/>
  <cp:lastModifiedBy>Freya Mors</cp:lastModifiedBy>
  <cp:revision>113</cp:revision>
  <dcterms:created xsi:type="dcterms:W3CDTF">2020-07-07T19:56:04Z</dcterms:created>
  <dcterms:modified xsi:type="dcterms:W3CDTF">2020-08-07T19:47:18Z</dcterms:modified>
  <cp:category/>
</cp:coreProperties>
</file>